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319" r:id="rId3"/>
    <p:sldId id="321" r:id="rId4"/>
    <p:sldId id="322" r:id="rId5"/>
    <p:sldId id="323" r:id="rId6"/>
    <p:sldId id="325" r:id="rId7"/>
    <p:sldId id="326" r:id="rId8"/>
    <p:sldId id="320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3590" autoAdjust="0"/>
  </p:normalViewPr>
  <p:slideViewPr>
    <p:cSldViewPr>
      <p:cViewPr varScale="1">
        <p:scale>
          <a:sx n="64" d="100"/>
          <a:sy n="64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DD0C930-296B-47C0-8D4F-DF3B9E26C2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" y="114300"/>
          <a:ext cx="8850313" cy="704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9473053" imgH="7527588" progId="Word.Document.8">
                  <p:embed/>
                </p:oleObj>
              </mc:Choice>
              <mc:Fallback>
                <p:oleObj name="Document" r:id="rId4" imgW="9473053" imgH="7527588" progId="Word.Document.8">
                  <p:embed/>
                  <p:pic>
                    <p:nvPicPr>
                      <p:cNvPr id="14338" name="Object 2">
                        <a:extLst>
                          <a:ext uri="{FF2B5EF4-FFF2-40B4-BE49-F238E27FC236}">
                            <a16:creationId xmlns:a16="http://schemas.microsoft.com/office/drawing/2014/main" id="{84A5F2DB-DD0C-42FD-AAD2-F296D81D5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114300"/>
                        <a:ext cx="8850313" cy="704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988176-ED3D-40B7-9807-49CE17B4CE59}"/>
              </a:ext>
            </a:extLst>
          </p:cNvPr>
          <p:cNvSpPr/>
          <p:nvPr/>
        </p:nvSpPr>
        <p:spPr>
          <a:xfrm>
            <a:off x="215516" y="404664"/>
            <a:ext cx="8712968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Налоговые инструменты, стимулирующие инвестиции в сферы НИОКР со стороны частого бизнеса, непосредственно связаны с налогом на прибыль и делятся на две категории.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Налоговые льготы. В этом случае фирмам, инвестирующим средства на проведение научных исследований и разработок, позволяют вычесть эти расходы из налогооблагаемого дохода или прибыли. В отдельных случаях вычитаемая сумма может быть даже больше, чем реальные затраты на НИОКР.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Налоговый кредит. В этом случае фирмам, инвестирующим средства на проведение исследований и разработок, разрешают вычесть указанный процент затрат на НИОКР из налогооблагаемого дохода или налога на прибыль с последующей уплатой как собственно суммы неуплаченного налога, так и процентов, начисленных на эту сумму, как правило, по ставке, более низкой, чем рыночная ставка по коммерческим кредитам.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3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6852AD-DF7E-402D-BFD4-FD8A186C3898}"/>
              </a:ext>
            </a:extLst>
          </p:cNvPr>
          <p:cNvSpPr/>
          <p:nvPr/>
        </p:nvSpPr>
        <p:spPr>
          <a:xfrm>
            <a:off x="143508" y="1556792"/>
            <a:ext cx="885698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России формирование налоговых льгот в сфере НИОКР и инновационной деятельности предусматривает следующее.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Льготное налогообложение прибыли путем сокращения налогооблагаемой базы. 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Возможность получения инвестиционного кредита для проведения научно-исследовательских или опытно-конструкторских работ или техническою перевооружения собственного производства, а также для осуществления внедренческой и инновационной деятельности. 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76E09D-069A-49F5-AD47-55F164AF204F}"/>
              </a:ext>
            </a:extLst>
          </p:cNvPr>
          <p:cNvSpPr/>
          <p:nvPr/>
        </p:nvSpPr>
        <p:spPr>
          <a:xfrm>
            <a:off x="215516" y="630869"/>
            <a:ext cx="8712968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уплате обязательных страховых взносов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плательщик взаимодействует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 следующими внебюджетными государственными фондами: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Пенсионным фондом Российской Федерации;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Фондом социального страхования Российской Федерации;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Федеральным фондом обязательного медицинского страхования.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B7E5960-BACE-4F08-AC20-420C19DDF55F}"/>
              </a:ext>
            </a:extLst>
          </p:cNvPr>
          <p:cNvSpPr/>
          <p:nvPr/>
        </p:nvSpPr>
        <p:spPr>
          <a:xfrm>
            <a:off x="215516" y="3722398"/>
            <a:ext cx="8712968" cy="1704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Организация, применяющая общий режим налогообложения, уплачивает: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налог на добавленную стоимость;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налог на прибыль организации;</a:t>
            </a:r>
          </a:p>
          <a:p>
            <a:pPr indent="449263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налог на имущество организаций.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8A9418-D4F3-4203-98CD-5B543AE0A524}"/>
              </a:ext>
            </a:extLst>
          </p:cNvPr>
          <p:cNvSpPr/>
          <p:nvPr/>
        </p:nvSpPr>
        <p:spPr>
          <a:xfrm>
            <a:off x="287524" y="188640"/>
            <a:ext cx="8568952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соответствующей деятельности могут уплачиваться: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акцизы (если организация производит подакцизные товары);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налог на добычу полезных ископаемых;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сбор за пользование объектами животного мира;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сбор за пользование объектами водных биологических ресурсов;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налог на игорный бизнес;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таможенная пошлина.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BB12C82-8FBC-4065-8808-70A882949719}"/>
              </a:ext>
            </a:extLst>
          </p:cNvPr>
          <p:cNvSpPr/>
          <p:nvPr/>
        </p:nvSpPr>
        <p:spPr>
          <a:xfrm>
            <a:off x="287524" y="3501008"/>
            <a:ext cx="8568952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соответствующих объектов налогообложения организация может уплачивать: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государственную пошлину;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транспортный налог;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водный налог;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земельный налог.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202525-9D74-47B9-8E44-B875D034035B}"/>
              </a:ext>
            </a:extLst>
          </p:cNvPr>
          <p:cNvSpPr/>
          <p:nvPr/>
        </p:nvSpPr>
        <p:spPr>
          <a:xfrm>
            <a:off x="467544" y="260648"/>
            <a:ext cx="8424936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 налоговом учете доходы делятся на две большие группы: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доходы от реализации;</a:t>
            </a:r>
          </a:p>
          <a:p>
            <a:pPr indent="449263"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внереализационные доходы.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9B0859E-2B49-4D61-B169-AF6E8146F6B3}"/>
              </a:ext>
            </a:extLst>
          </p:cNvPr>
          <p:cNvSpPr/>
          <p:nvPr/>
        </p:nvSpPr>
        <p:spPr>
          <a:xfrm>
            <a:off x="251520" y="1700808"/>
            <a:ext cx="8712968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Камеральная проверка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проводится в самой инспекции ФНС или территориальном органе государственного внебюджетною фонда на основе налоговых деклараций (расчетов по страховым взносам) и других документов, представленных налогоплательщиком (страхователем). В ходе камеральной проверки выявляются ошибки в заполнении налоговой декларации (расчета по страховым взносам) и противоречия с другими документами.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A070C0-C59A-42F3-81D6-C10E42A1C938}"/>
              </a:ext>
            </a:extLst>
          </p:cNvPr>
          <p:cNvSpPr/>
          <p:nvPr/>
        </p:nvSpPr>
        <p:spPr>
          <a:xfrm>
            <a:off x="160569" y="4802961"/>
            <a:ext cx="8784976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Налоговая декларация </a:t>
            </a:r>
            <a:r>
              <a:rPr lang="ru-RU" sz="1800" i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заявление налогоплательщика государству о том, что он собирается уплатить налог в некоторой денежной сумме. Налоговая декларация содержит расчет суммы налога и другие данные, имеющие отношение к исчислению и уплате налога.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4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CF9EAD-820B-458E-BDD3-F523C95D3AEF}"/>
              </a:ext>
            </a:extLst>
          </p:cNvPr>
          <p:cNvSpPr/>
          <p:nvPr/>
        </p:nvSpPr>
        <p:spPr>
          <a:xfrm>
            <a:off x="251520" y="33265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ходе </a:t>
            </a: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проверки контролируемых сделок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особому вниманию подвергается налоговая база, которая определяется по операциям реализации товаров, работ или услуг.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D394196-7711-4290-9551-D00EF1238B84}"/>
              </a:ext>
            </a:extLst>
          </p:cNvPr>
          <p:cNvSpPr/>
          <p:nvPr/>
        </p:nvSpPr>
        <p:spPr>
          <a:xfrm>
            <a:off x="107504" y="1916832"/>
            <a:ext cx="885698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Инспекция ФНС может проверять цены только </a:t>
            </a:r>
            <a:r>
              <a:rPr lang="ru-RU" sz="1800" i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контролируемых сделок, 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которым относятся: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сделки между взаимозависимыми лицами;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сделки с участием посредников или лиц, зарегистрированных в офшорах;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сделки с лицами, использующими льготные режимы налогообложения;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внешняя торговля нефтью и товарами из нефти, металлами, минеральными удобрениями, драгоценными камнями.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5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A57671-48FC-4C40-B209-0BB4C3614D40}"/>
              </a:ext>
            </a:extLst>
          </p:cNvPr>
          <p:cNvSpPr/>
          <p:nvPr/>
        </p:nvSpPr>
        <p:spPr>
          <a:xfrm>
            <a:off x="251520" y="0"/>
            <a:ext cx="8640960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Выездная проверка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особое мероприятие, проводимое по распоряжению руководителя (заместителя руководителя) инспекции ФНС или территориального органа государственного внебюджетного фонда. Выездная проверка, как правило, проводится по местонахождению налогоплательщика (страхователя).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67FD6A8-9101-4E7C-BD58-144DD396238F}"/>
              </a:ext>
            </a:extLst>
          </p:cNvPr>
          <p:cNvSpPr/>
          <p:nvPr/>
        </p:nvSpPr>
        <p:spPr>
          <a:xfrm>
            <a:off x="251520" y="2120068"/>
            <a:ext cx="8640960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 РФ ограничивает возможности инспекций ФНС: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в течение одного календарного года нельзя проводить более двух выездных проверок, за исключением случаев, когда проверка назначается на самом высоком уровне – руководителем ФНС;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выездная налоговая проверка не может продолжаться более двух месяцев, за исключением особых случаев;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нельзя проводить повторную проверку по тем же налогам и за тот же период времени, за исключением случаев, когда она проводится вышестоящим налоговым органом или когда налогоплательщик своевременно не представил уточненную налоговую декларацию, отражающую результаты первой проверки.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4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885184-D5C5-4B0B-8B03-A3B0B27F0D01}"/>
              </a:ext>
            </a:extLst>
          </p:cNvPr>
          <p:cNvSpPr/>
          <p:nvPr/>
        </p:nvSpPr>
        <p:spPr>
          <a:xfrm>
            <a:off x="215516" y="366161"/>
            <a:ext cx="8712968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НК РФ предусмотрены обеспечительные меры, помогающие добиться исполнения решения о привлечении налогоплательщика к ответственности: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запрет на отчуждение имущества налогоплательщика: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приостановление операций по счетам в банке.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2C19EE-4297-47A7-BBCD-A476443ECAD7}"/>
              </a:ext>
            </a:extLst>
          </p:cNvPr>
          <p:cNvSpPr/>
          <p:nvPr/>
        </p:nvSpPr>
        <p:spPr>
          <a:xfrm>
            <a:off x="225658" y="2280408"/>
            <a:ext cx="8702826" cy="873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Налоговый учет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система обобщения информации для определения налоговой базы по налогу на основе данных первичных документов.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378DBDF-A4C4-47FC-8A9C-8F45E78F1D29}"/>
              </a:ext>
            </a:extLst>
          </p:cNvPr>
          <p:cNvSpPr/>
          <p:nvPr/>
        </p:nvSpPr>
        <p:spPr>
          <a:xfrm>
            <a:off x="235800" y="3573016"/>
            <a:ext cx="8692684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Предприятие в своей практической деятельности может использовать наиболее удобный вариант организации налогового учета: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формирование данных налогового учета на счетах бухгалтерского учета;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одновременное ведение бухгалтерского и налогового учета;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ведение бухгалтерского учета по правилам налогового учета.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287441-1733-48A2-ADC3-026164044086}"/>
              </a:ext>
            </a:extLst>
          </p:cNvPr>
          <p:cNvSpPr/>
          <p:nvPr/>
        </p:nvSpPr>
        <p:spPr>
          <a:xfrm>
            <a:off x="395536" y="620688"/>
            <a:ext cx="8568952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налогового учета:</a:t>
            </a:r>
            <a:endParaRPr lang="ru-RU" sz="18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соответствие учетной политики для целей налогообложения требованиям НК РФ и особенностям хозяйственной деятельности предприятия;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достоверность бухгалтерского учета;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обязательное определение порядка перехода от данных бухгалтерского учета к данным налогового учета;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разработка системы регистров налогового учета, которая предусматривает набор определенных форм отчетных регистров, их взаимосвязь и последовательность заполнения;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четкое изложение правил налогового учета имущества и операций в инструкции или стандарте налогового учета.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2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29448A-4003-484D-AED7-D08B26C8733D}"/>
              </a:ext>
            </a:extLst>
          </p:cNvPr>
          <p:cNvSpPr/>
          <p:nvPr/>
        </p:nvSpPr>
        <p:spPr>
          <a:xfrm>
            <a:off x="215516" y="188640"/>
            <a:ext cx="8712968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Отражению в отчетности при ведении налогового учета подлежат: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суммы доходов и расходов и порядок их формирования: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расходы, учитываемые для целей налогообложения в текущем налоговом (отчетом) периоде, и порядок определения их доли;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расходы (убытки) будущих периодов;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суммы создаваемых резервов и порядок их формирования;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сумма задолженности по расчетам с бюджетом по налогу на прибыль.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EE8BEF3-98A8-4F4B-912B-F47BFC4B828C}"/>
              </a:ext>
            </a:extLst>
          </p:cNvPr>
          <p:cNvSpPr/>
          <p:nvPr/>
        </p:nvSpPr>
        <p:spPr>
          <a:xfrm>
            <a:off x="215516" y="3573016"/>
            <a:ext cx="8712968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Подтверждением данных налогового учета являются: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первичные учетные документы (включая справку бухгалтера);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аналитические регистры налогового учета;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расчет налоговой базы.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>
            <a:extLst>
              <a:ext uri="{FF2B5EF4-FFF2-40B4-BE49-F238E27FC236}">
                <a16:creationId xmlns:a16="http://schemas.microsoft.com/office/drawing/2014/main" id="{51A4FA8D-1EEB-4949-AD4E-915C734A1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20713"/>
            <a:ext cx="56292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F52E1D-BB84-4CEB-ABC8-5B99054921FC}"/>
              </a:ext>
            </a:extLst>
          </p:cNvPr>
          <p:cNvSpPr/>
          <p:nvPr/>
        </p:nvSpPr>
        <p:spPr>
          <a:xfrm>
            <a:off x="396234" y="764704"/>
            <a:ext cx="8352928" cy="211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целей налогового учета используются </a:t>
            </a: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налоговые регистры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сводные формы систематизации данных налогового учета за налоговый период, сгруппированных в соответствии с законодательными требованиями, без распределения (отражения) по счетам бухгалтерского учета.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901F191-9E3D-4A5F-8B7B-BC5177C8D5C2}"/>
              </a:ext>
            </a:extLst>
          </p:cNvPr>
          <p:cNvSpPr/>
          <p:nvPr/>
        </p:nvSpPr>
        <p:spPr>
          <a:xfrm>
            <a:off x="395536" y="3212976"/>
            <a:ext cx="8352928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Налоговая оптимизация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уменьшение размера налоговых обязательств посредством целенаправленных правомерных действий налогоплательщика, включающих полное использование всех предоставленных законодательством льгот, налоговых освобождений и других законных приемов и способов.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5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1135F-253A-4294-BD2B-FFB281531135}"/>
              </a:ext>
            </a:extLst>
          </p:cNvPr>
          <p:cNvSpPr/>
          <p:nvPr/>
        </p:nvSpPr>
        <p:spPr>
          <a:xfrm>
            <a:off x="359532" y="332656"/>
            <a:ext cx="8424936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Перспективная налоговая оптимизация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предусматривает выбор наиболее приемлемой с точки зрения налогообложения правовой формы осуществления хозяйственной деятельности, построение схемы финансово-хозяйственной деятельности с учетом наиболее типичных отношений, в которых участвует данный субъект предпринимательской деятельности, разработку соответствующей учетной и налоговой политики, а также применение иных методов, имеющих долгосрочное влияние на размер налоговых обязательств налогоплательщика.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E91BAF-BC69-432A-BD05-88BEBA65361C}"/>
              </a:ext>
            </a:extLst>
          </p:cNvPr>
          <p:cNvSpPr/>
          <p:nvPr/>
        </p:nvSpPr>
        <p:spPr>
          <a:xfrm>
            <a:off x="344319" y="3861048"/>
            <a:ext cx="8424936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Налоговая оптимизация отдельных хозяйственных операций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осуществляется путем выбора оптимального вида гражданско-правового договора, подлежащего заключению, определения условий договора. установления порядка совершения конкретных действий в ходе осуществления хозяйственной операции (например, передачи имущества, оплаты товара и т.д.).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8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A9BDE8-B039-4852-B54A-699872181C91}"/>
              </a:ext>
            </a:extLst>
          </p:cNvPr>
          <p:cNvSpPr/>
          <p:nvPr/>
        </p:nvSpPr>
        <p:spPr>
          <a:xfrm>
            <a:off x="251520" y="14469"/>
            <a:ext cx="8640960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Учетная политика для целей налогообложения – 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выбранная налогоплательщиком совокупность допускаемых НК РФ способов (методов) определения доходов и (или) расходов, их признания, оценки и распределения, а также учета иных необходимых .тля целей налогообложения показателей финансово-хозяйственной деятельности налогоплательщика.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044B-B7E2-4A69-90B4-6D085BE15B2E}"/>
              </a:ext>
            </a:extLst>
          </p:cNvPr>
          <p:cNvSpPr/>
          <p:nvPr/>
        </p:nvSpPr>
        <p:spPr>
          <a:xfrm>
            <a:off x="251520" y="2550035"/>
            <a:ext cx="8640960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выбор и обоснование учетной политики для целей бухгалтерского и налогового учета влияют: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организационно-правовая форма предприятия;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отраслевая принадлежность и вид деятельности (промышленность, сельское хозяйство, торговля, строительство, посредническая деятельность);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масштабы деятельности предприятия (объем производства и реализации продукции, численность работающих, стоимость имущества предприятия);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управленческая структура предприятия и структура бухгалтерии; финансовая стратегия предприятия.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20502B-6771-4DD0-8170-28F8F28E2F0D}"/>
              </a:ext>
            </a:extLst>
          </p:cNvPr>
          <p:cNvSpPr/>
          <p:nvPr/>
        </p:nvSpPr>
        <p:spPr>
          <a:xfrm>
            <a:off x="323528" y="197346"/>
            <a:ext cx="8640960" cy="336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признания доходов и расходов для целей исчисления налога на прибыль.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 РФ предусмотрены два метода: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метод начисления – доходы и расходы признаются в учете по мере их возникновения, т.е. в том отчетном (налоговом) периоде, в котором они имели место, независимо от факта их оплаты;</a:t>
            </a:r>
          </a:p>
          <a:p>
            <a:pPr indent="444500" algn="just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кассовый метод – доходы и расходы признаются в учете в день поступления или выбытия денежных средств в качестве оплаты по сделке.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A12FD0-4791-41DA-8B79-2DB82E861C3C}"/>
              </a:ext>
            </a:extLst>
          </p:cNvPr>
          <p:cNvSpPr/>
          <p:nvPr/>
        </p:nvSpPr>
        <p:spPr>
          <a:xfrm>
            <a:off x="323528" y="3861048"/>
            <a:ext cx="8640960" cy="253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Метод определения стоимости материально-производственных запасов: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стоимости единицы запасов (товара);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средней стоимости;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стоимости первых по времени приобретений (ФИФО);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стоимости последних по времени приобретений (ЛИФО).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331C668-F460-484A-96C7-5C530AC1B9DE}"/>
              </a:ext>
            </a:extLst>
          </p:cNvPr>
          <p:cNvSpPr/>
          <p:nvPr/>
        </p:nvSpPr>
        <p:spPr>
          <a:xfrm>
            <a:off x="179512" y="95353"/>
            <a:ext cx="8856984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Метод начисления амортизации основных средств и нематериальных активов: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линейный (равномерно в течение всего срока полочного использования);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нелинейный (сумма амортизации меняется ежемесячно, постепенно уменьшаясь).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F1B423-4CF8-44CF-BCC2-1505E0DD2BD2}"/>
              </a:ext>
            </a:extLst>
          </p:cNvPr>
          <p:cNvSpPr/>
          <p:nvPr/>
        </p:nvSpPr>
        <p:spPr>
          <a:xfrm>
            <a:off x="179512" y="2228493"/>
            <a:ext cx="885698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Возможность формирования резервов с регулированием при этом исчисления налога на прибыль: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резерв по сомнительным долгам;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резерв по гарантийному ремонту;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резерв по ремонту основных средств;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резерв на оплату отпусков и вознаграждений;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резерв предстоящих расходов, направляемых на цели, обеспечивающие социальную защиту инвалидов.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89E5F6-D56E-4118-8C0E-D2DB844E7988}"/>
              </a:ext>
            </a:extLst>
          </p:cNvPr>
          <p:cNvSpPr/>
          <p:nvPr/>
        </p:nvSpPr>
        <p:spPr>
          <a:xfrm>
            <a:off x="179512" y="5733256"/>
            <a:ext cx="878497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Метод исчисления налога на добавленную стоимость.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72BD6F-1AD4-4382-912B-EA365DFDB620}"/>
              </a:ext>
            </a:extLst>
          </p:cNvPr>
          <p:cNvSpPr/>
          <p:nvPr/>
        </p:nvSpPr>
        <p:spPr>
          <a:xfrm>
            <a:off x="395288" y="260350"/>
            <a:ext cx="8497887" cy="1754188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риски </a:t>
            </a: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высоковероятные негативные последствия нерациональных действий (или бездействия) государственных органов, их должностных лиц, а также сотрудников предприятий и организаций в области управления налоговыми обязательствами налогоплательщика.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168DC4-F5E4-4055-BD27-224E2FEB015F}"/>
              </a:ext>
            </a:extLst>
          </p:cNvPr>
          <p:cNvSpPr/>
          <p:nvPr/>
        </p:nvSpPr>
        <p:spPr>
          <a:xfrm>
            <a:off x="250825" y="765175"/>
            <a:ext cx="8642350" cy="1338263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безопасность</a:t>
            </a: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защищенности хозяйствующего субъекта как налогоплательщика или налогового агента от финансовых и иных потерь налогового характера.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2EBB66-7060-4DDC-8DDA-651BBE28AC9C}"/>
              </a:ext>
            </a:extLst>
          </p:cNvPr>
          <p:cNvSpPr/>
          <p:nvPr/>
        </p:nvSpPr>
        <p:spPr>
          <a:xfrm>
            <a:off x="250825" y="260350"/>
            <a:ext cx="8642350" cy="6324600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самостоятельной оценки рисков для налогоплательщиков, используемые налоговыми органами: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Налоговая нагрузка ниже среднеотраслевого уровня.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Отражение в бухгалтерской или налоговой отчетности убытков на протяжении нескольких налоговых периодов.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Отражение в налоговой отчетности значительных сумм налоговых вычетов за определенный период.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 налогу на прибыль: 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опережающий темп роста расходов над темпом роста доходов от реализации товаров (работ, услуг); 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несоответствие темпов роста расходов и доходов, рассчитанных по данным налоговой отчетности, аналогичным показателям, определенным на основании информации финансовой отчетности.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Выплата среднемесячной заработной платы на одного работника ниже среднего уровня но виду экономической деятельности в субъекте РФ.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CFB0E-511F-481F-9F8C-520ECF54D683}"/>
              </a:ext>
            </a:extLst>
          </p:cNvPr>
          <p:cNvSpPr/>
          <p:nvPr/>
        </p:nvSpPr>
        <p:spPr>
          <a:xfrm>
            <a:off x="250825" y="260350"/>
            <a:ext cx="8642350" cy="6324600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самостоятельной оценки рисков для налогоплательщиков, используемые налоговыми органами (продолжение):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Неоднократное приближение к предельному значению установленных Налоговым кодексом величин показателей, предоставляющих право налогоплательщикам применять специальные налоговые режимы.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 налогу на доходы физических лиц: 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индивидуальным предпринимателем суммы расхода, максимально приближенной к сумме его дохода, полученного за календарный год. 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Построение финансово-хозяйственной деятельности на основе заключения договоров с контрагентами-перекупщиками или посредниками («цепочки контрагентов») без наличия разумных экономических или иных причин (деловой цели).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Непредставление налогоплательщиком пояснений на уведомление налогового органа о выявлении несоответствия показателей деятельности.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771B44-AF89-44EF-8D40-D9B43672C96A}"/>
              </a:ext>
            </a:extLst>
          </p:cNvPr>
          <p:cNvSpPr/>
          <p:nvPr/>
        </p:nvSpPr>
        <p:spPr>
          <a:xfrm>
            <a:off x="250825" y="260350"/>
            <a:ext cx="8642350" cy="4248150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самостоятельной оценки рисков для налогоплательщиков, используемые налоговыми органами (продолжение):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Неоднократное снятие с учета и постановка на учет в налоговых органах налогоплательщика в связи с изменением места нахождения («миграция» между налоговыми органами).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Значительное отклонение уровня рентабельности по данным бухгалтерского учета от уровня рентабельности для данной сферы деятельности по данным статистики.</a:t>
            </a:r>
          </a:p>
          <a:p>
            <a:pPr algn="just">
              <a:lnSpc>
                <a:spcPct val="150000"/>
              </a:lnSpc>
            </a:pP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Ведение финансово-хозяйственной деятельности с высоким налоговым риском.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42A3A5D3-CFC5-4A0A-8E6D-F26A751C3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404813"/>
            <a:ext cx="557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Кривая </a:t>
            </a:r>
            <a:r>
              <a:rPr lang="ru-RU" altLang="ru-RU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Лаффера</a:t>
            </a:r>
            <a:endParaRPr lang="ru-RU" alt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F87999-65A5-47A1-AC40-4D0D78206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19" y="1661398"/>
            <a:ext cx="6460561" cy="35352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1544BC-5B81-414D-A389-D1A2950CAD22}"/>
              </a:ext>
            </a:extLst>
          </p:cNvPr>
          <p:cNvSpPr/>
          <p:nvPr/>
        </p:nvSpPr>
        <p:spPr>
          <a:xfrm>
            <a:off x="107504" y="980728"/>
            <a:ext cx="8928992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алоговая система развитых стран предполагает механизм стимулирования инноваций, который реализуется посредством одного из следующих инструментов: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освобождение от налогов государственных и частных неприбыльных организации;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налоговые льготы, стимулирующие компании к увеличению расходов на исследования и разработки;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налоговые льготы для начинающих компаний на ранних этапах их деятельности.</a:t>
            </a:r>
            <a:endParaRPr lang="ru-RU" sz="1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88424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1808</Words>
  <Application>Microsoft Office PowerPoint</Application>
  <PresentationFormat>Экран (4:3)</PresentationFormat>
  <Paragraphs>120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Оформление по умолчанию</vt:lpstr>
      <vt:lpstr>Документ Microsoft Word 97–2003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136</cp:revision>
  <dcterms:created xsi:type="dcterms:W3CDTF">2004-02-20T08:27:47Z</dcterms:created>
  <dcterms:modified xsi:type="dcterms:W3CDTF">2019-10-21T07:26:48Z</dcterms:modified>
</cp:coreProperties>
</file>